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Times New Roman Bold" pitchFamily="18" charset="0"/>
      <p:bold r:id="rId20"/>
    </p:embeddedFont>
    <p:embeddedFont>
      <p:font typeface="Calibri (MS) Bold" charset="0"/>
      <p:regular r:id="rId21"/>
    </p:embeddedFont>
    <p:embeddedFont>
      <p:font typeface="Calibri (MS) Bold Italics" charset="0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22" autoAdjust="0"/>
  </p:normalViewPr>
  <p:slideViewPr>
    <p:cSldViewPr>
      <p:cViewPr>
        <p:scale>
          <a:sx n="50" d="100"/>
          <a:sy n="50" d="100"/>
        </p:scale>
        <p:origin x="-946" y="-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97054" y="3037219"/>
            <a:ext cx="10046593" cy="718331"/>
            <a:chOff x="0" y="0"/>
            <a:chExt cx="13395457" cy="957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95458" cy="957776"/>
            </a:xfrm>
            <a:custGeom>
              <a:avLst/>
              <a:gdLst/>
              <a:ahLst/>
              <a:cxnLst/>
              <a:rect l="l" t="t" r="r" b="b"/>
              <a:pathLst>
                <a:path w="13395458" h="957776">
                  <a:moveTo>
                    <a:pt x="0" y="0"/>
                  </a:moveTo>
                  <a:lnTo>
                    <a:pt x="13395458" y="0"/>
                  </a:lnTo>
                  <a:lnTo>
                    <a:pt x="13395458" y="957776"/>
                  </a:lnTo>
                  <a:lnTo>
                    <a:pt x="0" y="957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395457" cy="98634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4323"/>
                </a:lnSpc>
              </a:pPr>
              <a:r>
                <a:rPr lang="en-US" sz="3603" b="1" dirty="0">
                  <a:solidFill>
                    <a:srgbClr val="3760A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KHOA KỸ THUẬT MÁY TÍNH VÀ ĐIỆN TỬ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20016" y="9053903"/>
            <a:ext cx="126253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3002" b="1">
                <a:solidFill>
                  <a:srgbClr val="89898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Đà nẵng, tháng 1 năm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45138" y="2465272"/>
            <a:ext cx="8350425" cy="571948"/>
            <a:chOff x="0" y="0"/>
            <a:chExt cx="11133900" cy="7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33899" cy="762596"/>
            </a:xfrm>
            <a:custGeom>
              <a:avLst/>
              <a:gdLst/>
              <a:ahLst/>
              <a:cxnLst/>
              <a:rect l="l" t="t" r="r" b="b"/>
              <a:pathLst>
                <a:path w="11133899" h="762596">
                  <a:moveTo>
                    <a:pt x="0" y="0"/>
                  </a:moveTo>
                  <a:lnTo>
                    <a:pt x="11133899" y="0"/>
                  </a:lnTo>
                  <a:lnTo>
                    <a:pt x="11133899" y="762596"/>
                  </a:lnTo>
                  <a:lnTo>
                    <a:pt x="0" y="762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1133900" cy="829272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3602"/>
                </a:lnSpc>
              </a:pPr>
              <a:r>
                <a:rPr lang="en-US" sz="3002" b="1">
                  <a:solidFill>
                    <a:srgbClr val="C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Nhân bản</a:t>
              </a:r>
              <a:r>
                <a:rPr lang="en-US" sz="3002" b="1">
                  <a:solidFill>
                    <a:srgbClr val="37609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</a:t>
              </a:r>
              <a:r>
                <a:rPr lang="en-US" sz="3002" b="1">
                  <a:solidFill>
                    <a:srgbClr val="FFC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Phụng sự</a:t>
              </a:r>
              <a:r>
                <a:rPr lang="en-US" sz="3002" b="1">
                  <a:solidFill>
                    <a:srgbClr val="37609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</a:t>
              </a:r>
              <a:r>
                <a:rPr lang="en-US" sz="3002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Khai phóng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430" y="3665579"/>
            <a:ext cx="15379842" cy="1244282"/>
            <a:chOff x="0" y="0"/>
            <a:chExt cx="20737208" cy="16777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37202" cy="1677713"/>
            </a:xfrm>
            <a:custGeom>
              <a:avLst/>
              <a:gdLst/>
              <a:ahLst/>
              <a:cxnLst/>
              <a:rect l="l" t="t" r="r" b="b"/>
              <a:pathLst>
                <a:path w="20737202" h="1677713">
                  <a:moveTo>
                    <a:pt x="0" y="0"/>
                  </a:moveTo>
                  <a:lnTo>
                    <a:pt x="20737202" y="0"/>
                  </a:lnTo>
                  <a:lnTo>
                    <a:pt x="20737202" y="1677713"/>
                  </a:lnTo>
                  <a:lnTo>
                    <a:pt x="0" y="1677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737208" cy="171581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GRADUATION 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61984" y="4909861"/>
            <a:ext cx="15552906" cy="2118978"/>
            <a:chOff x="0" y="0"/>
            <a:chExt cx="20737208" cy="2825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737202" cy="2825308"/>
            </a:xfrm>
            <a:custGeom>
              <a:avLst/>
              <a:gdLst/>
              <a:ahLst/>
              <a:cxnLst/>
              <a:rect l="l" t="t" r="r" b="b"/>
              <a:pathLst>
                <a:path w="20737202" h="2825308">
                  <a:moveTo>
                    <a:pt x="0" y="0"/>
                  </a:moveTo>
                  <a:lnTo>
                    <a:pt x="20737202" y="0"/>
                  </a:lnTo>
                  <a:lnTo>
                    <a:pt x="20737202" y="2825308"/>
                  </a:lnTo>
                  <a:lnTo>
                    <a:pt x="0" y="282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737208" cy="284435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3760A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BUILDING AN ENTERPRISE NETWORK SYSTEM WITH AUTOMATION USING ANSIBLE, MONITORING WITH PROMETHEUS, AND SECURITY WITH PFSENSE IDS/IPS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45138" y="7265083"/>
            <a:ext cx="10455335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 Name: 	Nguyen An </a:t>
            </a:r>
            <a:r>
              <a:rPr lang="en-US" sz="3303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Phuc</a:t>
            </a:r>
            <a:endParaRPr lang="en-US" sz="3303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63"/>
              </a:lnSpc>
            </a:pP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 ID:		21IT639</a:t>
            </a:r>
          </a:p>
          <a:p>
            <a:pPr algn="l">
              <a:lnSpc>
                <a:spcPts val="3963"/>
              </a:lnSpc>
            </a:pP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Supervisor: 	    </a:t>
            </a:r>
            <a:r>
              <a:rPr lang="en-US" sz="3303" b="1" dirty="0" smtClean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Dr</a:t>
            </a: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Dang </a:t>
            </a:r>
            <a:r>
              <a:rPr lang="en-US" sz="3303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Quang</a:t>
            </a: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03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Hien</a:t>
            </a:r>
            <a:r>
              <a:rPr lang="en-US" sz="330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1724611"/>
            <a:chOff x="0" y="0"/>
            <a:chExt cx="15425754" cy="2299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2299483"/>
            </a:xfrm>
            <a:custGeom>
              <a:avLst/>
              <a:gdLst/>
              <a:ahLst/>
              <a:cxnLst/>
              <a:rect l="l" t="t" r="r" b="b"/>
              <a:pathLst>
                <a:path w="15425761" h="2299483">
                  <a:moveTo>
                    <a:pt x="0" y="0"/>
                  </a:moveTo>
                  <a:lnTo>
                    <a:pt x="15425761" y="0"/>
                  </a:lnTo>
                  <a:lnTo>
                    <a:pt x="15425761" y="2299483"/>
                  </a:lnTo>
                  <a:lnTo>
                    <a:pt x="0" y="2299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23280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7. AUTOMATION IMPLEMENTATION (ANSIBLE &amp; TELEPORT)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853135" y="2223813"/>
            <a:ext cx="5449560" cy="6971408"/>
          </a:xfrm>
          <a:custGeom>
            <a:avLst/>
            <a:gdLst/>
            <a:ahLst/>
            <a:cxnLst/>
            <a:rect l="l" t="t" r="r" b="b"/>
            <a:pathLst>
              <a:path w="5449560" h="6971408">
                <a:moveTo>
                  <a:pt x="0" y="0"/>
                </a:moveTo>
                <a:lnTo>
                  <a:pt x="5449560" y="0"/>
                </a:lnTo>
                <a:lnTo>
                  <a:pt x="5449560" y="6971408"/>
                </a:lnTo>
                <a:lnTo>
                  <a:pt x="0" y="697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6" name="TextBox 16"/>
          <p:cNvSpPr txBox="1"/>
          <p:nvPr/>
        </p:nvSpPr>
        <p:spPr>
          <a:xfrm>
            <a:off x="1709959" y="2176188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Ansible Playbooks: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9959" y="2931884"/>
            <a:ext cx="7818804" cy="195643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b="1" spc="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switch_backup.yml:</a:t>
            </a: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Automates periodic configuration backups for Cisco Switches.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b="1" spc="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pfsense_backup.yml:</a:t>
            </a: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Retrieves and backs up pfSense XML configuration files.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9959" y="6080157"/>
            <a:ext cx="8091893" cy="244221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b="1" spc="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teleport-automation.yml:</a:t>
            </a: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Auto-provisions Teleport Agents for secure remote access.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 Installation: Automated deployment of essential tools (Docker, Node Exporter, Promtail) ensuring environment consistency.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9959" y="5327301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Provisioning &amp; Deployment: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10/18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1724611"/>
            <a:chOff x="0" y="0"/>
            <a:chExt cx="15425754" cy="2299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2299483"/>
            </a:xfrm>
            <a:custGeom>
              <a:avLst/>
              <a:gdLst/>
              <a:ahLst/>
              <a:cxnLst/>
              <a:rect l="l" t="t" r="r" b="b"/>
              <a:pathLst>
                <a:path w="15425761" h="2299483">
                  <a:moveTo>
                    <a:pt x="0" y="0"/>
                  </a:moveTo>
                  <a:lnTo>
                    <a:pt x="15425761" y="0"/>
                  </a:lnTo>
                  <a:lnTo>
                    <a:pt x="15425761" y="2299483"/>
                  </a:lnTo>
                  <a:lnTo>
                    <a:pt x="0" y="2299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23280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7. AUTOMATION IMPLEMENTATION (ANSIBLE &amp; TELEPORT)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2002" y="2384015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 dirty="0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Access Management with Teleport: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2002" y="3165446"/>
            <a:ext cx="17645143" cy="147066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spc="6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Replaces traditional SSH Keys (reducing security risks).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spc="6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Session-based access control.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spc="6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 Log: Records all administrator commands and sessions.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72002" y="4979006"/>
            <a:ext cx="15424830" cy="3971894"/>
          </a:xfrm>
          <a:custGeom>
            <a:avLst/>
            <a:gdLst/>
            <a:ahLst/>
            <a:cxnLst/>
            <a:rect l="l" t="t" r="r" b="b"/>
            <a:pathLst>
              <a:path w="15424830" h="3971894">
                <a:moveTo>
                  <a:pt x="0" y="0"/>
                </a:moveTo>
                <a:lnTo>
                  <a:pt x="15424830" y="0"/>
                </a:lnTo>
                <a:lnTo>
                  <a:pt x="15424830" y="3971894"/>
                </a:lnTo>
                <a:lnTo>
                  <a:pt x="0" y="39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grpSp>
        <p:nvGrpSpPr>
          <p:cNvPr id="18" name="Group 18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11/18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981661"/>
            <a:chOff x="0" y="0"/>
            <a:chExt cx="1542575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1308883"/>
            </a:xfrm>
            <a:custGeom>
              <a:avLst/>
              <a:gdLst/>
              <a:ahLst/>
              <a:cxnLst/>
              <a:rect l="l" t="t" r="r" b="b"/>
              <a:pathLst>
                <a:path w="15425761" h="1308883">
                  <a:moveTo>
                    <a:pt x="0" y="0"/>
                  </a:moveTo>
                  <a:lnTo>
                    <a:pt x="15425761" y="0"/>
                  </a:lnTo>
                  <a:lnTo>
                    <a:pt x="1542576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8. EXPERIMENTAL RESULTS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35313" y="1415222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 dirty="0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Real-time Dashboard (</a:t>
            </a:r>
            <a:r>
              <a:rPr lang="en-US" sz="3299" b="1" dirty="0" err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Grafana</a:t>
            </a:r>
            <a:r>
              <a:rPr lang="en-US" sz="3299" b="1" dirty="0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0462" y="1377122"/>
            <a:ext cx="8792645" cy="320992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Dashboard: Visualizes network traffic and aggregated logs.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Status: Real-time tracking of backup completion and health.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Visibility: Granular insights into traffic patterns and flows.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35313" y="2406373"/>
            <a:ext cx="6993420" cy="6818585"/>
          </a:xfrm>
          <a:custGeom>
            <a:avLst/>
            <a:gdLst/>
            <a:ahLst/>
            <a:cxnLst/>
            <a:rect l="l" t="t" r="r" b="b"/>
            <a:pathLst>
              <a:path w="6993420" h="6818585">
                <a:moveTo>
                  <a:pt x="0" y="0"/>
                </a:moveTo>
                <a:lnTo>
                  <a:pt x="6993420" y="0"/>
                </a:lnTo>
                <a:lnTo>
                  <a:pt x="6993420" y="6818585"/>
                </a:lnTo>
                <a:lnTo>
                  <a:pt x="0" y="6818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8" name="Freeform 18"/>
          <p:cNvSpPr/>
          <p:nvPr/>
        </p:nvSpPr>
        <p:spPr>
          <a:xfrm>
            <a:off x="9254117" y="4948891"/>
            <a:ext cx="8115888" cy="4276066"/>
          </a:xfrm>
          <a:custGeom>
            <a:avLst/>
            <a:gdLst/>
            <a:ahLst/>
            <a:cxnLst/>
            <a:rect l="l" t="t" r="r" b="b"/>
            <a:pathLst>
              <a:path w="8115888" h="4276066">
                <a:moveTo>
                  <a:pt x="0" y="0"/>
                </a:moveTo>
                <a:lnTo>
                  <a:pt x="8115888" y="0"/>
                </a:lnTo>
                <a:lnTo>
                  <a:pt x="8115888" y="4276067"/>
                </a:lnTo>
                <a:lnTo>
                  <a:pt x="0" y="4276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grpSp>
        <p:nvGrpSpPr>
          <p:cNvPr id="19" name="Group 19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12/18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981661"/>
            <a:chOff x="0" y="0"/>
            <a:chExt cx="1542575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1308883"/>
            </a:xfrm>
            <a:custGeom>
              <a:avLst/>
              <a:gdLst/>
              <a:ahLst/>
              <a:cxnLst/>
              <a:rect l="l" t="t" r="r" b="b"/>
              <a:pathLst>
                <a:path w="15425761" h="1308883">
                  <a:moveTo>
                    <a:pt x="0" y="0"/>
                  </a:moveTo>
                  <a:lnTo>
                    <a:pt x="15425761" y="0"/>
                  </a:lnTo>
                  <a:lnTo>
                    <a:pt x="1542576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8. EXPERIMENTAL RESULTS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5196" y="1547832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 dirty="0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Automation Capabilities: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53063"/>
            <a:ext cx="8115300" cy="353377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Scheduled Backups: Executes configuration backups precisely at 02:00 AM daily.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Provisioning: Automated setup of Teleport agents for all devices.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 Deployment: Quick installation and configuration of Docker environments.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9321689" y="2376148"/>
            <a:ext cx="8290942" cy="3042717"/>
          </a:xfrm>
          <a:custGeom>
            <a:avLst/>
            <a:gdLst/>
            <a:ahLst/>
            <a:cxnLst/>
            <a:rect l="l" t="t" r="r" b="b"/>
            <a:pathLst>
              <a:path w="8290942" h="3042717">
                <a:moveTo>
                  <a:pt x="0" y="0"/>
                </a:moveTo>
                <a:lnTo>
                  <a:pt x="8290943" y="0"/>
                </a:lnTo>
                <a:lnTo>
                  <a:pt x="8290943" y="3042717"/>
                </a:lnTo>
                <a:lnTo>
                  <a:pt x="0" y="3042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9254"/>
            </a:stretch>
          </a:blipFill>
          <a:ln>
            <a:noFill/>
          </a:ln>
        </p:spPr>
      </p:sp>
      <p:sp>
        <p:nvSpPr>
          <p:cNvPr id="18" name="Freeform 18"/>
          <p:cNvSpPr/>
          <p:nvPr/>
        </p:nvSpPr>
        <p:spPr>
          <a:xfrm>
            <a:off x="1572079" y="6161383"/>
            <a:ext cx="16040553" cy="3337632"/>
          </a:xfrm>
          <a:custGeom>
            <a:avLst/>
            <a:gdLst/>
            <a:ahLst/>
            <a:cxnLst/>
            <a:rect l="l" t="t" r="r" b="b"/>
            <a:pathLst>
              <a:path w="16040553" h="3337632">
                <a:moveTo>
                  <a:pt x="0" y="0"/>
                </a:moveTo>
                <a:lnTo>
                  <a:pt x="16040553" y="0"/>
                </a:lnTo>
                <a:lnTo>
                  <a:pt x="16040553" y="3337633"/>
                </a:lnTo>
                <a:lnTo>
                  <a:pt x="0" y="333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17" b="-875"/>
            </a:stretch>
          </a:blipFill>
          <a:ln>
            <a:noFill/>
          </a:ln>
        </p:spPr>
      </p:sp>
      <p:grpSp>
        <p:nvGrpSpPr>
          <p:cNvPr id="19" name="Group 19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13/18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981661"/>
            <a:chOff x="0" y="0"/>
            <a:chExt cx="1542575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1308883"/>
            </a:xfrm>
            <a:custGeom>
              <a:avLst/>
              <a:gdLst/>
              <a:ahLst/>
              <a:cxnLst/>
              <a:rect l="l" t="t" r="r" b="b"/>
              <a:pathLst>
                <a:path w="15425761" h="1308883">
                  <a:moveTo>
                    <a:pt x="0" y="0"/>
                  </a:moveTo>
                  <a:lnTo>
                    <a:pt x="15425761" y="0"/>
                  </a:lnTo>
                  <a:lnTo>
                    <a:pt x="1542576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8. EXPERIMENTAL RESULTS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35313" y="1415222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Automated Alerting &amp; Reporting: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2224" y="2101666"/>
            <a:ext cx="8639629" cy="235267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Alerting: Instant, accurate notifications triggered by system events.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Reporting: Automated PDF system health reports sent via Telegram.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157308" y="1462847"/>
            <a:ext cx="6592302" cy="4029545"/>
          </a:xfrm>
          <a:custGeom>
            <a:avLst/>
            <a:gdLst/>
            <a:ahLst/>
            <a:cxnLst/>
            <a:rect l="l" t="t" r="r" b="b"/>
            <a:pathLst>
              <a:path w="6592302" h="4029545">
                <a:moveTo>
                  <a:pt x="0" y="0"/>
                </a:moveTo>
                <a:lnTo>
                  <a:pt x="6592302" y="0"/>
                </a:lnTo>
                <a:lnTo>
                  <a:pt x="6592302" y="4029545"/>
                </a:lnTo>
                <a:lnTo>
                  <a:pt x="0" y="4029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2275463" y="4887039"/>
            <a:ext cx="6456768" cy="4611977"/>
          </a:xfrm>
          <a:custGeom>
            <a:avLst/>
            <a:gdLst/>
            <a:ahLst/>
            <a:cxnLst/>
            <a:rect l="l" t="t" r="r" b="b"/>
            <a:pathLst>
              <a:path w="6456768" h="4611977">
                <a:moveTo>
                  <a:pt x="0" y="0"/>
                </a:moveTo>
                <a:lnTo>
                  <a:pt x="6456768" y="0"/>
                </a:lnTo>
                <a:lnTo>
                  <a:pt x="6456768" y="4611977"/>
                </a:lnTo>
                <a:lnTo>
                  <a:pt x="0" y="461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9" name="Freeform 19"/>
          <p:cNvSpPr/>
          <p:nvPr/>
        </p:nvSpPr>
        <p:spPr>
          <a:xfrm>
            <a:off x="10157308" y="5799381"/>
            <a:ext cx="6592302" cy="3699635"/>
          </a:xfrm>
          <a:custGeom>
            <a:avLst/>
            <a:gdLst/>
            <a:ahLst/>
            <a:cxnLst/>
            <a:rect l="l" t="t" r="r" b="b"/>
            <a:pathLst>
              <a:path w="6592302" h="3699635">
                <a:moveTo>
                  <a:pt x="0" y="0"/>
                </a:moveTo>
                <a:lnTo>
                  <a:pt x="6592302" y="0"/>
                </a:lnTo>
                <a:lnTo>
                  <a:pt x="6592302" y="3699635"/>
                </a:lnTo>
                <a:lnTo>
                  <a:pt x="0" y="369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</p:sp>
      <p:grpSp>
        <p:nvGrpSpPr>
          <p:cNvPr id="20" name="Group 20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14/18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981661"/>
            <a:chOff x="0" y="0"/>
            <a:chExt cx="1542575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1308883"/>
            </a:xfrm>
            <a:custGeom>
              <a:avLst/>
              <a:gdLst/>
              <a:ahLst/>
              <a:cxnLst/>
              <a:rect l="l" t="t" r="r" b="b"/>
              <a:pathLst>
                <a:path w="15425761" h="1308883">
                  <a:moveTo>
                    <a:pt x="0" y="0"/>
                  </a:moveTo>
                  <a:lnTo>
                    <a:pt x="15425761" y="0"/>
                  </a:lnTo>
                  <a:lnTo>
                    <a:pt x="1542576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8. EXPERIMENTAL RESULTS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15/18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3364123" y="3966604"/>
            <a:ext cx="11873704" cy="2508320"/>
          </a:xfrm>
          <a:custGeom>
            <a:avLst/>
            <a:gdLst/>
            <a:ahLst/>
            <a:cxnLst/>
            <a:rect l="l" t="t" r="r" b="b"/>
            <a:pathLst>
              <a:path w="11873704" h="2508320">
                <a:moveTo>
                  <a:pt x="0" y="0"/>
                </a:moveTo>
                <a:lnTo>
                  <a:pt x="11873704" y="0"/>
                </a:lnTo>
                <a:lnTo>
                  <a:pt x="11873704" y="2508320"/>
                </a:lnTo>
                <a:lnTo>
                  <a:pt x="0" y="2508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9" name="Freeform 19"/>
          <p:cNvSpPr/>
          <p:nvPr/>
        </p:nvSpPr>
        <p:spPr>
          <a:xfrm>
            <a:off x="3364123" y="6976897"/>
            <a:ext cx="11873704" cy="1974003"/>
          </a:xfrm>
          <a:custGeom>
            <a:avLst/>
            <a:gdLst/>
            <a:ahLst/>
            <a:cxnLst/>
            <a:rect l="l" t="t" r="r" b="b"/>
            <a:pathLst>
              <a:path w="11873704" h="1974003">
                <a:moveTo>
                  <a:pt x="0" y="0"/>
                </a:moveTo>
                <a:lnTo>
                  <a:pt x="11873704" y="0"/>
                </a:lnTo>
                <a:lnTo>
                  <a:pt x="11873704" y="1974003"/>
                </a:lnTo>
                <a:lnTo>
                  <a:pt x="0" y="1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1325196" y="1213498"/>
            <a:ext cx="10066318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Attack &amp; Prevention Scenarios (Suricata):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5196" y="1918729"/>
            <a:ext cx="11618891" cy="176212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Nmap Scan: Suricata detects scan signature -&gt; Blocks IP.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DoS Attack (Hping3): Detects SYN Flood -&gt; Drops connection.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Web remains accessible and stable.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1616957" y="-38100"/>
            <a:ext cx="16094801" cy="981661"/>
            <a:chOff x="0" y="0"/>
            <a:chExt cx="2145973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59741" cy="1308883"/>
            </a:xfrm>
            <a:custGeom>
              <a:avLst/>
              <a:gdLst/>
              <a:ahLst/>
              <a:cxnLst/>
              <a:rect l="l" t="t" r="r" b="b"/>
              <a:pathLst>
                <a:path w="21459741" h="1308883">
                  <a:moveTo>
                    <a:pt x="0" y="0"/>
                  </a:moveTo>
                  <a:lnTo>
                    <a:pt x="21459741" y="0"/>
                  </a:lnTo>
                  <a:lnTo>
                    <a:pt x="2145974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45973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9. EVALUATION &amp; FUTURE DEVELOPMENT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676986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 dirty="0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6189" y="2203321"/>
            <a:ext cx="10353790" cy="235267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Comprehensive: Covers Administration - Monitoring - Security.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Cost-effective: 100% Open Source software.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Proactive: Fast incident response and resolution.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565039" y="2674938"/>
            <a:ext cx="6146719" cy="5632708"/>
            <a:chOff x="0" y="0"/>
            <a:chExt cx="1739160" cy="1593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9161" cy="1593725"/>
            </a:xfrm>
            <a:custGeom>
              <a:avLst/>
              <a:gdLst/>
              <a:ahLst/>
              <a:cxnLst/>
              <a:rect l="l" t="t" r="r" b="b"/>
              <a:pathLst>
                <a:path w="1739161" h="1593725">
                  <a:moveTo>
                    <a:pt x="0" y="0"/>
                  </a:moveTo>
                  <a:lnTo>
                    <a:pt x="1739161" y="0"/>
                  </a:lnTo>
                  <a:lnTo>
                    <a:pt x="173916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21793" b="-21793"/>
              </a:stretch>
            </a:blipFill>
            <a:ln>
              <a:noFill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028700" y="4741535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Limitations: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189" y="5367466"/>
            <a:ext cx="10353790" cy="176212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Tested on Small/Medium scale (SMB).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Defense capabilities require further tuning for large-scale attacks.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090" y="7887635"/>
            <a:ext cx="10353790" cy="117157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AI/ML for Log Analysis (Anomaly Detection).</a:t>
            </a:r>
          </a:p>
          <a:p>
            <a:pPr marL="647700" lvl="1" indent="-323850" algn="l">
              <a:lnSpc>
                <a:spcPts val="4650"/>
              </a:lnSpc>
              <a:buFont typeface="Arial"/>
              <a:buChar char="•"/>
            </a:pPr>
            <a:r>
              <a:rPr lang="en-US" sz="3000" spc="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to Kubernetes Cluster for scalability.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288417"/>
            <a:ext cx="7818804" cy="54330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2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Development: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16/18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4017195" y="0"/>
            <a:ext cx="11569315" cy="981661"/>
            <a:chOff x="0" y="0"/>
            <a:chExt cx="1542575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25761" cy="1308883"/>
            </a:xfrm>
            <a:custGeom>
              <a:avLst/>
              <a:gdLst/>
              <a:ahLst/>
              <a:cxnLst/>
              <a:rect l="l" t="t" r="r" b="b"/>
              <a:pathLst>
                <a:path w="15425761" h="1308883">
                  <a:moveTo>
                    <a:pt x="0" y="0"/>
                  </a:moveTo>
                  <a:lnTo>
                    <a:pt x="15425761" y="0"/>
                  </a:lnTo>
                  <a:lnTo>
                    <a:pt x="1542576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42575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10. CONCLUSION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189" y="8950900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78733" y="1992312"/>
            <a:ext cx="15841905" cy="623247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499" b="1" spc="80" dirty="0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Technical Achievements: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realized a comprehensive </a:t>
            </a:r>
            <a:r>
              <a:rPr lang="en-US" sz="3499" spc="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NetDevOps</a:t>
            </a: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model.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Stable operation across Automation, Monitoring, and Security layers.</a:t>
            </a:r>
          </a:p>
          <a:p>
            <a:pPr algn="l">
              <a:lnSpc>
                <a:spcPts val="5424"/>
              </a:lnSpc>
            </a:pPr>
            <a:r>
              <a:rPr lang="en-US" sz="3499" b="1" spc="80" dirty="0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Economic &amp; Management Efficiency: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Optimization: No licensing fees (Open Source).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Productivity: Reduced manual workload, eliminated human errors via </a:t>
            </a:r>
            <a:r>
              <a:rPr lang="en-US" sz="3499" spc="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Ansible</a:t>
            </a: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5424"/>
              </a:lnSpc>
            </a:pPr>
            <a:r>
              <a:rPr lang="en-US" sz="3499" b="1" spc="80" dirty="0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Applicability: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feasibility for SMBs (Small and Medium-sized Businesses).</a:t>
            </a:r>
          </a:p>
          <a:p>
            <a:pPr marL="755647" lvl="1" indent="-377824" algn="l">
              <a:lnSpc>
                <a:spcPts val="5424"/>
              </a:lnSpc>
              <a:buFont typeface="Arial"/>
              <a:buChar char="•"/>
            </a:pP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Architecture: Modular design (</a:t>
            </a:r>
            <a:r>
              <a:rPr lang="en-US" sz="3499" spc="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Docker</a:t>
            </a:r>
            <a:r>
              <a:rPr lang="en-US" sz="3499" spc="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allows for easy expansion.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17/18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353938" y="9787971"/>
            <a:ext cx="5794219" cy="548116"/>
            <a:chOff x="0" y="0"/>
            <a:chExt cx="7725626" cy="730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15629" y="3317291"/>
            <a:ext cx="9951872" cy="2630957"/>
            <a:chOff x="0" y="0"/>
            <a:chExt cx="13269163" cy="3507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69167" cy="3507941"/>
            </a:xfrm>
            <a:custGeom>
              <a:avLst/>
              <a:gdLst/>
              <a:ahLst/>
              <a:cxnLst/>
              <a:rect l="l" t="t" r="r" b="b"/>
              <a:pathLst>
                <a:path w="13269167" h="3507941">
                  <a:moveTo>
                    <a:pt x="0" y="0"/>
                  </a:moveTo>
                  <a:lnTo>
                    <a:pt x="13269167" y="0"/>
                  </a:lnTo>
                  <a:lnTo>
                    <a:pt x="13269167" y="3507941"/>
                  </a:lnTo>
                  <a:lnTo>
                    <a:pt x="0" y="35079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269163" cy="3565093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14411"/>
                </a:lnSpc>
              </a:pPr>
              <a:r>
                <a:rPr lang="en-US" sz="12009" b="1">
                  <a:solidFill>
                    <a:srgbClr val="37609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Thank You!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5138" y="1258281"/>
            <a:ext cx="8350425" cy="571948"/>
            <a:chOff x="0" y="0"/>
            <a:chExt cx="11133900" cy="762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33899" cy="762596"/>
            </a:xfrm>
            <a:custGeom>
              <a:avLst/>
              <a:gdLst/>
              <a:ahLst/>
              <a:cxnLst/>
              <a:rect l="l" t="t" r="r" b="b"/>
              <a:pathLst>
                <a:path w="11133899" h="762596">
                  <a:moveTo>
                    <a:pt x="0" y="0"/>
                  </a:moveTo>
                  <a:lnTo>
                    <a:pt x="11133899" y="0"/>
                  </a:lnTo>
                  <a:lnTo>
                    <a:pt x="11133899" y="762596"/>
                  </a:lnTo>
                  <a:lnTo>
                    <a:pt x="0" y="762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133900" cy="829272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3602"/>
                </a:lnSpc>
              </a:pPr>
              <a:r>
                <a:rPr lang="en-US" sz="3002" b="1">
                  <a:solidFill>
                    <a:srgbClr val="C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Nhân bản</a:t>
              </a:r>
              <a:r>
                <a:rPr lang="en-US" sz="3002" b="1">
                  <a:solidFill>
                    <a:srgbClr val="37609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</a:t>
              </a:r>
              <a:r>
                <a:rPr lang="en-US" sz="3002" b="1">
                  <a:solidFill>
                    <a:srgbClr val="FFC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Phụng sự</a:t>
              </a:r>
              <a:r>
                <a:rPr lang="en-US" sz="3002" b="1">
                  <a:solidFill>
                    <a:srgbClr val="37609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</a:t>
              </a:r>
              <a:r>
                <a:rPr lang="en-US" sz="3002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Khai phóng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18/18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7501568" cy="981661"/>
            <a:chOff x="0" y="0"/>
            <a:chExt cx="2333542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5431" cy="1308883"/>
            </a:xfrm>
            <a:custGeom>
              <a:avLst/>
              <a:gdLst/>
              <a:ahLst/>
              <a:cxnLst/>
              <a:rect l="l" t="t" r="r" b="b"/>
              <a:pathLst>
                <a:path w="23335431" h="1308883">
                  <a:moveTo>
                    <a:pt x="0" y="0"/>
                  </a:moveTo>
                  <a:lnTo>
                    <a:pt x="23335431" y="0"/>
                  </a:lnTo>
                  <a:lnTo>
                    <a:pt x="2333543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33542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OUTLINE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34876" y="1764511"/>
            <a:ext cx="11818249" cy="682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&amp; Objectives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Core Technologies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Network Topology Design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Data Flow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Implementation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Experimental Results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Evaluation &amp; Future Development</a:t>
            </a:r>
          </a:p>
          <a:p>
            <a:pPr marL="761223" lvl="1" indent="-380612" algn="l">
              <a:lnSpc>
                <a:spcPts val="6767"/>
              </a:lnSpc>
              <a:buAutoNum type="arabicPeriod"/>
            </a:pPr>
            <a:r>
              <a:rPr lang="en-US" sz="42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 dirty="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7501568" cy="943350"/>
            <a:chOff x="0" y="0"/>
            <a:chExt cx="23335424" cy="1257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5431" cy="1257802"/>
            </a:xfrm>
            <a:custGeom>
              <a:avLst/>
              <a:gdLst/>
              <a:ahLst/>
              <a:cxnLst/>
              <a:rect l="l" t="t" r="r" b="b"/>
              <a:pathLst>
                <a:path w="23335431" h="1257802">
                  <a:moveTo>
                    <a:pt x="0" y="0"/>
                  </a:moveTo>
                  <a:lnTo>
                    <a:pt x="23335431" y="0"/>
                  </a:lnTo>
                  <a:lnTo>
                    <a:pt x="23335431" y="1257802"/>
                  </a:lnTo>
                  <a:lnTo>
                    <a:pt x="0" y="1257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335424" cy="1286375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644"/>
                </a:lnSpc>
              </a:pPr>
              <a:r>
                <a:rPr lang="en-US" sz="4703" b="1" dirty="0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1. INTRODUCTION &amp; OBJECTIVES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  <a:noFill/>
        </p:grpSpPr>
        <p:sp>
          <p:nvSpPr>
            <p:cNvPr id="7" name="Freeform 7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grpFill/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420475"/>
            <a:ext cx="5041999" cy="747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47" lvl="1" indent="-212274" algn="l">
              <a:lnSpc>
                <a:spcPts val="425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Administration: Time-consuming, prone to human errors during repetitive tasks.</a:t>
            </a:r>
          </a:p>
          <a:p>
            <a:pPr marL="424687" lvl="1" indent="-212344" algn="l">
              <a:lnSpc>
                <a:spcPts val="425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Centralized Monitoring: Difficult to identify the root cause of incidents; scattered data.</a:t>
            </a:r>
          </a:p>
          <a:p>
            <a:pPr marL="424687" lvl="1" indent="-212344" algn="l">
              <a:lnSpc>
                <a:spcPts val="425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Passive Security: Traditional routers/firewalls fail to prevent high-speed automated attacks.</a:t>
            </a:r>
          </a:p>
          <a:p>
            <a:pPr algn="l">
              <a:lnSpc>
                <a:spcPts val="4256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046783"/>
            <a:ext cx="5041999" cy="73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</a:t>
            </a:r>
            <a:r>
              <a:rPr lang="en-US" sz="3703" b="1" u="none" strike="noStrike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 &amp; Challenges: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24024" y="2033498"/>
            <a:ext cx="5196766" cy="20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 flipV="1">
            <a:off x="6324600" y="2052549"/>
            <a:ext cx="5435435" cy="1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3" name="AutoShape 13"/>
          <p:cNvSpPr/>
          <p:nvPr/>
        </p:nvSpPr>
        <p:spPr>
          <a:xfrm>
            <a:off x="12040168" y="2054431"/>
            <a:ext cx="5427886" cy="17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6070699" y="2442790"/>
            <a:ext cx="5969469" cy="341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47" lvl="1" indent="-212274" algn="l">
              <a:lnSpc>
                <a:spcPts val="4256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Network + </a:t>
            </a:r>
            <a:r>
              <a:rPr lang="en-US" sz="32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DevOps</a:t>
            </a: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(Infrastructure as Code).</a:t>
            </a:r>
          </a:p>
          <a:p>
            <a:pPr marL="424687" lvl="1" indent="-212344" algn="l">
              <a:lnSpc>
                <a:spcPts val="4784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Administration – Active Monitoring – Proactive Security.</a:t>
            </a:r>
          </a:p>
          <a:p>
            <a:pPr algn="l">
              <a:lnSpc>
                <a:spcPts val="4256"/>
              </a:lnSpc>
            </a:pPr>
            <a:endParaRPr lang="en-US" sz="32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64834" y="2404690"/>
            <a:ext cx="5774500" cy="5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47" lvl="1" indent="-212274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Infrastructure: Secure Network Zoning (DMZ, LAN, WAN).</a:t>
            </a:r>
          </a:p>
          <a:p>
            <a:pPr marL="424687" lvl="1" indent="-212344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Automation: Automated Configuration Backup, Agent Deployment (Ansible, Python).</a:t>
            </a:r>
          </a:p>
          <a:p>
            <a:pPr marL="424687" lvl="1" indent="-212344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Monitoring: Centralized Metrics &amp; Logs (Prometheus, Grafana).</a:t>
            </a:r>
          </a:p>
          <a:p>
            <a:pPr algn="l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5917" y="1056308"/>
            <a:ext cx="4716165" cy="73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</a:t>
            </a:r>
            <a:r>
              <a:rPr lang="en-US" sz="3703" b="1" dirty="0" err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</a:t>
            </a:r>
            <a:r>
              <a:rPr lang="en-US" sz="3703" b="1" u="none" strike="noStrike" dirty="0" err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etDevOps</a:t>
            </a:r>
            <a:r>
              <a:rPr lang="en-US" sz="3703" b="1" u="none" strike="noStrike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Solution: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6458" y="1046783"/>
            <a:ext cx="4714379" cy="73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Research Objectives: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  <a:noFill/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grpFill/>
            <a:ln w="12700"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3/18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7501568" cy="981661"/>
            <a:chOff x="0" y="0"/>
            <a:chExt cx="2333542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5431" cy="1308883"/>
            </a:xfrm>
            <a:custGeom>
              <a:avLst/>
              <a:gdLst/>
              <a:ahLst/>
              <a:cxnLst/>
              <a:rect l="l" t="t" r="r" b="b"/>
              <a:pathLst>
                <a:path w="23335431" h="1308883">
                  <a:moveTo>
                    <a:pt x="0" y="0"/>
                  </a:moveTo>
                  <a:lnTo>
                    <a:pt x="23335431" y="0"/>
                  </a:lnTo>
                  <a:lnTo>
                    <a:pt x="2333543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33542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CORE TECHNOLOGIES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53774" y="5708789"/>
            <a:ext cx="4177303" cy="3730798"/>
            <a:chOff x="0" y="0"/>
            <a:chExt cx="1391532" cy="1242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1532" cy="1242794"/>
            </a:xfrm>
            <a:custGeom>
              <a:avLst/>
              <a:gdLst/>
              <a:ahLst/>
              <a:cxnLst/>
              <a:rect l="l" t="t" r="r" b="b"/>
              <a:pathLst>
                <a:path w="1391532" h="1242794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3"/>
              <a:stretch>
                <a:fillRect l="-104" r="-10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83569" y="5560338"/>
            <a:ext cx="4343521" cy="3879249"/>
            <a:chOff x="0" y="0"/>
            <a:chExt cx="1391532" cy="12427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1532" cy="1242794"/>
            </a:xfrm>
            <a:custGeom>
              <a:avLst/>
              <a:gdLst/>
              <a:ahLst/>
              <a:cxnLst/>
              <a:rect l="l" t="t" r="r" b="b"/>
              <a:pathLst>
                <a:path w="1391532" h="1242794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4"/>
              <a:stretch>
                <a:fillRect l="-104" r="-10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696623" y="1251191"/>
            <a:ext cx="4210458" cy="3760409"/>
            <a:chOff x="0" y="0"/>
            <a:chExt cx="1391532" cy="12427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1532" cy="1242794"/>
            </a:xfrm>
            <a:custGeom>
              <a:avLst/>
              <a:gdLst/>
              <a:ahLst/>
              <a:cxnLst/>
              <a:rect l="l" t="t" r="r" b="b"/>
              <a:pathLst>
                <a:path w="1391532" h="1242794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5"/>
              <a:stretch>
                <a:fillRect l="-104" r="-10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25917" y="2285308"/>
            <a:ext cx="6408767" cy="24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Ansible: Agentless configuration management, utilizing SSH.</a:t>
            </a:r>
          </a:p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Teleport: Secure remote access, replacing traditional SSH, session recording.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3443" y="1392288"/>
            <a:ext cx="27329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</a:t>
            </a:r>
            <a:r>
              <a:rPr lang="en-US" sz="3703" b="1" u="none" strike="noStrike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15654" y="5257517"/>
            <a:ext cx="4572397" cy="73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</a:t>
            </a:r>
            <a:r>
              <a:rPr lang="en-US" sz="3703" b="1" u="none" strike="noStrike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onitoring &amp; Logging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86365" y="1392288"/>
            <a:ext cx="5339666" cy="73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Infrastructure &amp; Secur</a:t>
            </a:r>
            <a:r>
              <a:rPr lang="en-US" sz="3703" b="1" u="none" strike="noStrike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22465" y="6226736"/>
            <a:ext cx="5499059" cy="292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Prometheus: Metric collection (CPU, RAM, Traffic).</a:t>
            </a:r>
          </a:p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Grafana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Data visualization (Dashboards).</a:t>
            </a:r>
          </a:p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Loki &amp;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Promtail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Centralized log aggregation and querying.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10623" y="2285308"/>
            <a:ext cx="5691149" cy="292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pfSense: Open-source Router/Firewall.</a:t>
            </a:r>
          </a:p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Suricata: Intrusion Detection and Prevention System .</a:t>
            </a:r>
          </a:p>
          <a:p>
            <a:pPr marL="385953" lvl="1" indent="-192976" algn="l">
              <a:lnSpc>
                <a:spcPts val="38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Docker/GNS3: Virtualization and simulation environments.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 dirty="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4/18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7501568" cy="981661"/>
            <a:chOff x="0" y="0"/>
            <a:chExt cx="2333542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5431" cy="1308883"/>
            </a:xfrm>
            <a:custGeom>
              <a:avLst/>
              <a:gdLst/>
              <a:ahLst/>
              <a:cxnLst/>
              <a:rect l="l" t="t" r="r" b="b"/>
              <a:pathLst>
                <a:path w="23335431" h="1308883">
                  <a:moveTo>
                    <a:pt x="0" y="0"/>
                  </a:moveTo>
                  <a:lnTo>
                    <a:pt x="23335431" y="0"/>
                  </a:lnTo>
                  <a:lnTo>
                    <a:pt x="2333543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33542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 dirty="0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NETWORK TOPOLOGY DESIGN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34030" y="3631883"/>
            <a:ext cx="5830590" cy="28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953" lvl="1" indent="-192976" algn="l">
              <a:lnSpc>
                <a:spcPts val="46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WAN: Internet Connection (NAT).</a:t>
            </a:r>
          </a:p>
          <a:p>
            <a:pPr marL="385953" lvl="1" indent="-192976" algn="l">
              <a:lnSpc>
                <a:spcPts val="46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DMZ: Public Services (Web, Mail, Proxy).</a:t>
            </a:r>
          </a:p>
          <a:p>
            <a:pPr marL="385953" lvl="1" indent="-192976" algn="l">
              <a:lnSpc>
                <a:spcPts val="46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LAN: Internal Users (Staff, Guest, Tech, Manager).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2772542"/>
            <a:ext cx="57081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 dirty="0" smtClean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Z</a:t>
            </a:r>
            <a:r>
              <a:rPr lang="en-US" sz="3703" b="1" u="none" strike="noStrike" dirty="0" smtClean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oning </a:t>
            </a:r>
            <a:r>
              <a:rPr lang="en-US" sz="3703" b="1" u="none" strike="noStrike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10400" y="7400655"/>
            <a:ext cx="14317803" cy="187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683" lvl="1" indent="-205841" algn="l">
              <a:lnSpc>
                <a:spcPts val="5023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pfSense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Central Gateway, Firewall, NAT,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HAProxy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Suricata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11683" lvl="1" indent="-205841" algn="l">
              <a:lnSpc>
                <a:spcPts val="5023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Devices: Cisco L3/L2 Switches.</a:t>
            </a:r>
          </a:p>
          <a:p>
            <a:pPr marL="411683" lvl="1" indent="-205841" algn="l">
              <a:lnSpc>
                <a:spcPts val="5023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Servers: Linux (Ubuntu/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Debian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301616"/>
            <a:ext cx="659615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3703" b="1" dirty="0" smtClean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I</a:t>
            </a:r>
            <a:r>
              <a:rPr lang="en-US" sz="3703" b="1" u="none" strike="noStrike" dirty="0" smtClean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nfrastructure </a:t>
            </a:r>
            <a:r>
              <a:rPr lang="en-US" sz="3703" b="1" u="none" strike="noStrike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5/18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08" y="1866900"/>
            <a:ext cx="11307762" cy="5182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7501568" cy="981661"/>
            <a:chOff x="0" y="0"/>
            <a:chExt cx="23335424" cy="130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5431" cy="1308883"/>
            </a:xfrm>
            <a:custGeom>
              <a:avLst/>
              <a:gdLst/>
              <a:ahLst/>
              <a:cxnLst/>
              <a:rect l="l" t="t" r="r" b="b"/>
              <a:pathLst>
                <a:path w="23335431" h="1308883">
                  <a:moveTo>
                    <a:pt x="0" y="0"/>
                  </a:moveTo>
                  <a:lnTo>
                    <a:pt x="23335431" y="0"/>
                  </a:lnTo>
                  <a:lnTo>
                    <a:pt x="23335431" y="1308883"/>
                  </a:lnTo>
                  <a:lnTo>
                    <a:pt x="0" y="130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335424" cy="13374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SYSTEM DATA 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4930" y="9005055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935670"/>
            <a:ext cx="9283494" cy="263994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7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Monitoring Flow (Metric):</a:t>
            </a:r>
          </a:p>
          <a:p>
            <a:pPr algn="l">
              <a:lnSpc>
                <a:spcPts val="4127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Target (SNMP) -&gt; Prometheus (Pull) -&gt; Alertmanager.</a:t>
            </a:r>
          </a:p>
          <a:p>
            <a:pPr algn="l">
              <a:lnSpc>
                <a:spcPts val="4127"/>
              </a:lnSpc>
            </a:pPr>
            <a:endParaRPr lang="en-US" sz="3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27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Logging Flow (Logs):</a:t>
            </a:r>
          </a:p>
          <a:p>
            <a:pPr algn="l">
              <a:lnSpc>
                <a:spcPts val="4127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Device (Syslog) -&gt; Promtail -&gt; Loki (Storage).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865" y="5243513"/>
            <a:ext cx="9872570" cy="3163824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7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Visualization Flow:</a:t>
            </a:r>
          </a:p>
          <a:p>
            <a:pPr algn="l">
              <a:lnSpc>
                <a:spcPts val="4127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-&gt; Grafana Dashboard -&gt; Query Data.</a:t>
            </a:r>
          </a:p>
          <a:p>
            <a:pPr algn="l">
              <a:lnSpc>
                <a:spcPts val="4127"/>
              </a:lnSpc>
            </a:pPr>
            <a:endParaRPr lang="en-US" sz="3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27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Automation Flow:</a:t>
            </a:r>
          </a:p>
          <a:p>
            <a:pPr algn="l">
              <a:lnSpc>
                <a:spcPts val="4127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Ansible -&gt; SSH -&gt; Network Devices (Config/Backup).</a:t>
            </a:r>
          </a:p>
          <a:p>
            <a:pPr algn="l">
              <a:lnSpc>
                <a:spcPts val="4127"/>
              </a:lnSpc>
            </a:pPr>
            <a:endParaRPr lang="en-US" sz="3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745459" y="1316683"/>
            <a:ext cx="6691503" cy="7962430"/>
          </a:xfrm>
          <a:custGeom>
            <a:avLst/>
            <a:gdLst/>
            <a:ahLst/>
            <a:cxnLst/>
            <a:rect l="l" t="t" r="r" b="b"/>
            <a:pathLst>
              <a:path w="6691503" h="7962430">
                <a:moveTo>
                  <a:pt x="0" y="0"/>
                </a:moveTo>
                <a:lnTo>
                  <a:pt x="6691503" y="0"/>
                </a:lnTo>
                <a:lnTo>
                  <a:pt x="6691503" y="7962430"/>
                </a:lnTo>
                <a:lnTo>
                  <a:pt x="0" y="796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noFill/>
            <a:prstDash val="solid"/>
            <a:miter/>
          </a:ln>
        </p:spPr>
      </p:sp>
      <p:grpSp>
        <p:nvGrpSpPr>
          <p:cNvPr id="18" name="Group 18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6/18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8677593" cy="1724611"/>
            <a:chOff x="0" y="0"/>
            <a:chExt cx="24903457" cy="2299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3464" cy="2299483"/>
            </a:xfrm>
            <a:custGeom>
              <a:avLst/>
              <a:gdLst/>
              <a:ahLst/>
              <a:cxnLst/>
              <a:rect l="l" t="t" r="r" b="b"/>
              <a:pathLst>
                <a:path w="24903464" h="2299483">
                  <a:moveTo>
                    <a:pt x="0" y="0"/>
                  </a:moveTo>
                  <a:lnTo>
                    <a:pt x="24903464" y="0"/>
                  </a:lnTo>
                  <a:lnTo>
                    <a:pt x="24903464" y="2299483"/>
                  </a:lnTo>
                  <a:lnTo>
                    <a:pt x="0" y="2299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903457" cy="23280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5. NETWORK INFRASTRUCTURE &amp; SECURITY IMPLEMENTATION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3767" y="7846082"/>
            <a:ext cx="17724738" cy="160972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385953" lvl="1" indent="-192976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VLAN &amp;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Trunking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Network segmentation, 802.1Q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Trunking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85953" lvl="1" indent="-192976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OSPF: Dynamic routing, automatic route updates.</a:t>
            </a:r>
          </a:p>
          <a:p>
            <a:pPr marL="385953" lvl="1" indent="-192976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HSRP: Gateway Redundancy (Active/Standby), ensuring High Availability.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690" y="7148431"/>
            <a:ext cx="5604371" cy="633304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7"/>
              </a:lnSpc>
            </a:pPr>
            <a:r>
              <a:rPr lang="en-US" sz="3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Switch C</a:t>
            </a:r>
            <a:r>
              <a:rPr lang="en-US" sz="3203" b="1" u="none" strike="noStrike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onfiguration (Cisco):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7/18</a:t>
              </a: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75" y="1638403"/>
            <a:ext cx="12005125" cy="55024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337766" y="0"/>
            <a:ext cx="18677593" cy="1724611"/>
            <a:chOff x="0" y="0"/>
            <a:chExt cx="24903457" cy="2299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3464" cy="2299483"/>
            </a:xfrm>
            <a:custGeom>
              <a:avLst/>
              <a:gdLst/>
              <a:ahLst/>
              <a:cxnLst/>
              <a:rect l="l" t="t" r="r" b="b"/>
              <a:pathLst>
                <a:path w="24903464" h="2299483">
                  <a:moveTo>
                    <a:pt x="0" y="0"/>
                  </a:moveTo>
                  <a:lnTo>
                    <a:pt x="24903464" y="0"/>
                  </a:lnTo>
                  <a:lnTo>
                    <a:pt x="24903464" y="2299483"/>
                  </a:lnTo>
                  <a:lnTo>
                    <a:pt x="0" y="2299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903457" cy="23280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5884"/>
                </a:lnSpc>
              </a:pPr>
              <a:r>
                <a:rPr lang="en-US" sz="49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5. NETWORK INFRASTRUCTURE &amp; SECURITY IMPLEMENTATION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8332" y="2382745"/>
            <a:ext cx="10700710" cy="1940433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Firewall &amp; Proxy:</a:t>
            </a:r>
          </a:p>
          <a:p>
            <a:pPr marL="347359" lvl="1" indent="-173679" algn="l">
              <a:lnSpc>
                <a:spcPts val="386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 Zoning Rules: Segmentation between LAN - DMZ - WAN.</a:t>
            </a:r>
          </a:p>
          <a:p>
            <a:pPr marL="347359" lvl="1" indent="-173679" algn="l">
              <a:lnSpc>
                <a:spcPts val="386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 Configuration: Enable Internet access for internal networks.</a:t>
            </a:r>
          </a:p>
          <a:p>
            <a:pPr marL="347359" lvl="1" indent="-173679" algn="l">
              <a:lnSpc>
                <a:spcPts val="386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HAProxy: Reverse Proxy &amp; SSL Offloading for internal server protection.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66" y="1653585"/>
            <a:ext cx="7479010" cy="67051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34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Security with pfSe</a:t>
            </a:r>
            <a:r>
              <a:rPr lang="en-US" sz="3403" b="1" u="none" strike="noStrike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nse &amp; Suricata IPS: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8/16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3234876" y="6142805"/>
            <a:ext cx="12035331" cy="3460158"/>
          </a:xfrm>
          <a:custGeom>
            <a:avLst/>
            <a:gdLst/>
            <a:ahLst/>
            <a:cxnLst/>
            <a:rect l="l" t="t" r="r" b="b"/>
            <a:pathLst>
              <a:path w="12035331" h="3460158">
                <a:moveTo>
                  <a:pt x="0" y="0"/>
                </a:moveTo>
                <a:lnTo>
                  <a:pt x="12035331" y="0"/>
                </a:lnTo>
                <a:lnTo>
                  <a:pt x="12035331" y="3460158"/>
                </a:lnTo>
                <a:lnTo>
                  <a:pt x="0" y="346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9" name="TextBox 19"/>
          <p:cNvSpPr txBox="1"/>
          <p:nvPr/>
        </p:nvSpPr>
        <p:spPr>
          <a:xfrm>
            <a:off x="337766" y="4306385"/>
            <a:ext cx="15376542" cy="153809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Intrusion Prevention (Suricata):</a:t>
            </a:r>
          </a:p>
          <a:p>
            <a:pPr marL="347359" lvl="1" indent="-173679" algn="l">
              <a:lnSpc>
                <a:spcPts val="4104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Mode: IPS (Legacy Mode) – Inline traffic inspection.</a:t>
            </a:r>
          </a:p>
          <a:p>
            <a:pPr marL="347359" lvl="1" indent="-173679" algn="l">
              <a:lnSpc>
                <a:spcPts val="4104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Action: Automatically Drop Packet &amp; Block Offenders based on ETOpen rulesets.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479" y="2095500"/>
            <a:ext cx="681859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" name="Group 3"/>
          <p:cNvGrpSpPr/>
          <p:nvPr/>
        </p:nvGrpSpPr>
        <p:grpSpPr>
          <a:xfrm>
            <a:off x="2525757" y="0"/>
            <a:ext cx="14600708" cy="1767579"/>
            <a:chOff x="0" y="0"/>
            <a:chExt cx="19467610" cy="23567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67618" cy="2356774"/>
            </a:xfrm>
            <a:custGeom>
              <a:avLst/>
              <a:gdLst/>
              <a:ahLst/>
              <a:cxnLst/>
              <a:rect l="l" t="t" r="r" b="b"/>
              <a:pathLst>
                <a:path w="19467618" h="2356774">
                  <a:moveTo>
                    <a:pt x="0" y="0"/>
                  </a:moveTo>
                  <a:lnTo>
                    <a:pt x="19467618" y="0"/>
                  </a:lnTo>
                  <a:lnTo>
                    <a:pt x="19467618" y="2356774"/>
                  </a:lnTo>
                  <a:lnTo>
                    <a:pt x="0" y="2356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467610" cy="2394872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ctr">
                <a:lnSpc>
                  <a:spcPts val="6004"/>
                </a:lnSpc>
              </a:pPr>
              <a:r>
                <a:rPr lang="en-US" sz="5003" b="1">
                  <a:solidFill>
                    <a:srgbClr val="C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6. MONITORING SYSTEM IMPLEMENTATION (PLG STACK)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859" y="9059210"/>
            <a:ext cx="1913211" cy="439806"/>
            <a:chOff x="0" y="0"/>
            <a:chExt cx="2550947" cy="586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2/16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4930" y="9005055"/>
            <a:ext cx="5794219" cy="548116"/>
            <a:chOff x="0" y="0"/>
            <a:chExt cx="7725626" cy="730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582" y="1657208"/>
            <a:ext cx="7544488" cy="762190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Docker Compose Architecture: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Containers: Prometheus, Alertmanager, Loki, Promtail, Grafana.</a:t>
            </a:r>
          </a:p>
          <a:p>
            <a:pPr algn="l">
              <a:lnSpc>
                <a:spcPts val="5099"/>
              </a:lnSpc>
            </a:pPr>
            <a:r>
              <a:rPr lang="en-US" sz="33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Observability Capabilities: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Network: Bandwidth usage, Port status (UP/DOWN).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System: Server resources (CPU, RAM, Disk).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Logs: Centralized Syslog from Cisco, pfSense, Nginx.</a:t>
            </a:r>
          </a:p>
          <a:p>
            <a:pPr algn="l">
              <a:lnSpc>
                <a:spcPts val="5099"/>
              </a:lnSpc>
            </a:pPr>
            <a:r>
              <a:rPr lang="en-US" sz="3399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Alerting: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Channel: Telegram.</a:t>
            </a:r>
          </a:p>
          <a:p>
            <a:pPr marL="385953" lvl="1" indent="-192976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Triggers: Port Down, High Latency, Backup Failed.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37766" y="9789071"/>
            <a:ext cx="5794219" cy="548116"/>
            <a:chOff x="0" y="0"/>
            <a:chExt cx="7725626" cy="7308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25625" cy="730820"/>
            </a:xfrm>
            <a:custGeom>
              <a:avLst/>
              <a:gdLst/>
              <a:ahLst/>
              <a:cxnLst/>
              <a:rect l="l" t="t" r="r" b="b"/>
              <a:pathLst>
                <a:path w="7725625" h="730820">
                  <a:moveTo>
                    <a:pt x="0" y="0"/>
                  </a:moveTo>
                  <a:lnTo>
                    <a:pt x="7725625" y="0"/>
                  </a:lnTo>
                  <a:lnTo>
                    <a:pt x="7725625" y="730820"/>
                  </a:lnTo>
                  <a:lnTo>
                    <a:pt x="0" y="730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725626" cy="76892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161"/>
                </a:lnSpc>
              </a:pPr>
              <a:r>
                <a:rPr lang="en-US" sz="180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of Computer Engineering and Electronics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36693" y="2128205"/>
            <a:ext cx="9352611" cy="2197864"/>
          </a:xfrm>
          <a:custGeom>
            <a:avLst/>
            <a:gdLst/>
            <a:ahLst/>
            <a:cxnLst/>
            <a:rect l="l" t="t" r="r" b="b"/>
            <a:pathLst>
              <a:path w="9352611" h="2197864">
                <a:moveTo>
                  <a:pt x="0" y="0"/>
                </a:moveTo>
                <a:lnTo>
                  <a:pt x="9352611" y="0"/>
                </a:lnTo>
                <a:lnTo>
                  <a:pt x="9352611" y="2197864"/>
                </a:lnTo>
                <a:lnTo>
                  <a:pt x="0" y="219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" name="Freeform 17"/>
          <p:cNvSpPr/>
          <p:nvPr/>
        </p:nvSpPr>
        <p:spPr>
          <a:xfrm>
            <a:off x="736693" y="5037576"/>
            <a:ext cx="9352611" cy="3729354"/>
          </a:xfrm>
          <a:custGeom>
            <a:avLst/>
            <a:gdLst/>
            <a:ahLst/>
            <a:cxnLst/>
            <a:rect l="l" t="t" r="r" b="b"/>
            <a:pathLst>
              <a:path w="9352611" h="3729354">
                <a:moveTo>
                  <a:pt x="0" y="0"/>
                </a:moveTo>
                <a:lnTo>
                  <a:pt x="9352611" y="0"/>
                </a:lnTo>
                <a:lnTo>
                  <a:pt x="9352611" y="3729354"/>
                </a:lnTo>
                <a:lnTo>
                  <a:pt x="0" y="3729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grpSp>
        <p:nvGrpSpPr>
          <p:cNvPr id="18" name="Group 18"/>
          <p:cNvGrpSpPr/>
          <p:nvPr/>
        </p:nvGrpSpPr>
        <p:grpSpPr>
          <a:xfrm>
            <a:off x="16302695" y="9843226"/>
            <a:ext cx="1913211" cy="439806"/>
            <a:chOff x="0" y="0"/>
            <a:chExt cx="2550947" cy="5864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53" cy="586407"/>
            </a:xfrm>
            <a:custGeom>
              <a:avLst/>
              <a:gdLst/>
              <a:ahLst/>
              <a:cxnLst/>
              <a:rect l="l" t="t" r="r" b="b"/>
              <a:pathLst>
                <a:path w="2550953" h="586407">
                  <a:moveTo>
                    <a:pt x="0" y="0"/>
                  </a:moveTo>
                  <a:lnTo>
                    <a:pt x="2550953" y="0"/>
                  </a:lnTo>
                  <a:lnTo>
                    <a:pt x="2550953" y="586407"/>
                  </a:lnTo>
                  <a:lnTo>
                    <a:pt x="0" y="58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50947" cy="62450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r">
                <a:lnSpc>
                  <a:spcPts val="2161"/>
                </a:lnSpc>
              </a:pPr>
              <a:r>
                <a:rPr lang="en-US" sz="1801" b="1" i="1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Page 9/18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1284</Words>
  <Application>Microsoft Office PowerPoint</Application>
  <PresentationFormat>Custom</PresentationFormat>
  <Paragraphs>196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Times New Roman Bold</vt:lpstr>
      <vt:lpstr>Times New Roman</vt:lpstr>
      <vt:lpstr>Calibri (MS) Bold</vt:lpstr>
      <vt:lpstr>Calibri (MS)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DATN</dc:title>
  <cp:lastModifiedBy>DELL</cp:lastModifiedBy>
  <cp:revision>11</cp:revision>
  <dcterms:created xsi:type="dcterms:W3CDTF">2006-08-16T00:00:00Z</dcterms:created>
  <dcterms:modified xsi:type="dcterms:W3CDTF">2026-01-06T08:35:24Z</dcterms:modified>
  <dc:identifier>DAG9jlR-_Ns</dc:identifier>
</cp:coreProperties>
</file>